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6" r:id="rId3"/>
    <p:sldId id="258" r:id="rId4"/>
    <p:sldId id="261" r:id="rId5"/>
    <p:sldId id="292" r:id="rId6"/>
    <p:sldId id="268" r:id="rId7"/>
    <p:sldId id="306" r:id="rId8"/>
    <p:sldId id="307" r:id="rId9"/>
    <p:sldId id="308" r:id="rId10"/>
    <p:sldId id="309" r:id="rId11"/>
    <p:sldId id="278" r:id="rId12"/>
    <p:sldId id="279" r:id="rId13"/>
    <p:sldId id="281" r:id="rId14"/>
    <p:sldId id="28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an kumar" initials="p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61428B-4E48-4CE5-9C3D-0FFF4BB70C38}" type="datetimeFigureOut">
              <a:rPr lang="en-IN" smtClean="0"/>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5E5AA6-C450-470C-8EDE-CFA517B681A4}" type="slidenum">
              <a:rPr lang="en-IN" smtClean="0"/>
            </a:fld>
            <a:endParaRPr lang="en-IN"/>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DFE39-EE9B-414D-9454-79E30F09C673}"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B07113-CA1F-43C7-A2D9-77723BEDB012}" type="slidenum">
              <a:rPr lang="en-IN" smtClean="0"/>
            </a:fld>
            <a:endParaRPr lang="en-IN"/>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761AE9-FFA3-42D1-A79C-D783858AAD8A}"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94637196-67C9-4376-BC32-289103763553}" type="datetime1">
              <a:rPr lang="en-IN" smtClean="0"/>
            </a:fld>
            <a:endParaRPr lang="en-IN"/>
          </a:p>
        </p:txBody>
      </p:sp>
      <p:sp>
        <p:nvSpPr>
          <p:cNvPr id="4" name="Footer Placeholder 3"/>
          <p:cNvSpPr>
            <a:spLocks noGrp="1"/>
          </p:cNvSpPr>
          <p:nvPr>
            <p:ph type="ftr" sz="quarter" idx="11"/>
          </p:nvPr>
        </p:nvSpPr>
        <p:spPr/>
        <p:txBody>
          <a:bodyPr/>
          <a:lstStyle/>
          <a:p>
            <a:r>
              <a:rPr lang="en-IN"/>
              <a:t>1</a:t>
            </a:r>
            <a:endParaRPr lang="en-IN"/>
          </a:p>
        </p:txBody>
      </p:sp>
      <p:sp>
        <p:nvSpPr>
          <p:cNvPr id="5" name="Slide Number Placeholder 4"/>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637196-67C9-4376-BC32-289103763553}"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637196-67C9-4376-BC32-289103763553}"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637196-67C9-4376-BC32-289103763553}"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637196-67C9-4376-BC32-289103763553}"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637196-67C9-4376-BC32-289103763553}"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EFAD0D0-F1F9-401B-BA9E-0C175E587B41}"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5099061-8BD6-4B6A-B727-FEF0CC454447}"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3D60608-9188-41CE-8576-D35AC9F24F22}"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FBD585E-6FC8-4774-9BAC-C9620EA4A1E3}" type="datetime1">
              <a:rPr lang="en-IN" smtClean="0"/>
            </a:fld>
            <a:endParaRPr lang="en-IN"/>
          </a:p>
        </p:txBody>
      </p:sp>
      <p:sp>
        <p:nvSpPr>
          <p:cNvPr id="5" name="Footer Placeholder 4"/>
          <p:cNvSpPr>
            <a:spLocks noGrp="1"/>
          </p:cNvSpPr>
          <p:nvPr>
            <p:ph type="ftr" sz="quarter" idx="11"/>
          </p:nvPr>
        </p:nvSpPr>
        <p:spPr/>
        <p:txBody>
          <a:bodyPr/>
          <a:lstStyle/>
          <a:p>
            <a:r>
              <a:rPr lang="en-IN"/>
              <a:t>1</a:t>
            </a:r>
            <a:endParaRPr lang="en-IN"/>
          </a:p>
        </p:txBody>
      </p:sp>
      <p:sp>
        <p:nvSpPr>
          <p:cNvPr id="6" name="Slide Number Placeholder 5"/>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F3B981BE-C616-4E5C-B11F-CA9A4672E30E}" type="datetime1">
              <a:rPr lang="en-IN" smtClean="0"/>
            </a:fld>
            <a:endParaRPr lang="en-IN"/>
          </a:p>
        </p:txBody>
      </p:sp>
      <p:sp>
        <p:nvSpPr>
          <p:cNvPr id="6" name="Footer Placeholder 5"/>
          <p:cNvSpPr>
            <a:spLocks noGrp="1"/>
          </p:cNvSpPr>
          <p:nvPr>
            <p:ph type="ftr" sz="quarter" idx="11"/>
          </p:nvPr>
        </p:nvSpPr>
        <p:spPr/>
        <p:txBody>
          <a:bodyPr/>
          <a:lstStyle/>
          <a:p>
            <a:r>
              <a:rPr lang="en-IN"/>
              <a:t>1</a:t>
            </a:r>
            <a:endParaRPr lang="en-IN"/>
          </a:p>
        </p:txBody>
      </p:sp>
      <p:sp>
        <p:nvSpPr>
          <p:cNvPr id="7" name="Slide Number Placeholder 6"/>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4B0E85F-3881-433B-95EC-9E533BF8C088}" type="datetime1">
              <a:rPr lang="en-IN" smtClean="0"/>
            </a:fld>
            <a:endParaRPr lang="en-IN"/>
          </a:p>
        </p:txBody>
      </p:sp>
      <p:sp>
        <p:nvSpPr>
          <p:cNvPr id="8" name="Footer Placeholder 7"/>
          <p:cNvSpPr>
            <a:spLocks noGrp="1"/>
          </p:cNvSpPr>
          <p:nvPr>
            <p:ph type="ftr" sz="quarter" idx="11"/>
          </p:nvPr>
        </p:nvSpPr>
        <p:spPr/>
        <p:txBody>
          <a:bodyPr/>
          <a:lstStyle/>
          <a:p>
            <a:r>
              <a:rPr lang="en-IN"/>
              <a:t>1</a:t>
            </a:r>
            <a:endParaRPr lang="en-IN"/>
          </a:p>
        </p:txBody>
      </p:sp>
      <p:sp>
        <p:nvSpPr>
          <p:cNvPr id="9" name="Slide Number Placeholder 8"/>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A09AE7-F4FC-4C25-B9BA-E0E3FEE95FDF}" type="datetime1">
              <a:rPr lang="en-IN" smtClean="0"/>
            </a:fld>
            <a:endParaRPr lang="en-IN"/>
          </a:p>
        </p:txBody>
      </p:sp>
      <p:sp>
        <p:nvSpPr>
          <p:cNvPr id="4" name="Footer Placeholder 3"/>
          <p:cNvSpPr>
            <a:spLocks noGrp="1"/>
          </p:cNvSpPr>
          <p:nvPr>
            <p:ph type="ftr" sz="quarter" idx="11"/>
          </p:nvPr>
        </p:nvSpPr>
        <p:spPr/>
        <p:txBody>
          <a:bodyPr/>
          <a:lstStyle/>
          <a:p>
            <a:r>
              <a:rPr lang="en-IN"/>
              <a:t>1</a:t>
            </a:r>
            <a:endParaRPr lang="en-IN"/>
          </a:p>
        </p:txBody>
      </p:sp>
      <p:sp>
        <p:nvSpPr>
          <p:cNvPr id="5" name="Slide Number Placeholder 4"/>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3A6A25-798E-4007-BA4E-48B84AFE758C}" type="datetime1">
              <a:rPr lang="en-IN" smtClean="0"/>
            </a:fld>
            <a:endParaRPr lang="en-IN"/>
          </a:p>
        </p:txBody>
      </p:sp>
      <p:sp>
        <p:nvSpPr>
          <p:cNvPr id="3" name="Footer Placeholder 2"/>
          <p:cNvSpPr>
            <a:spLocks noGrp="1"/>
          </p:cNvSpPr>
          <p:nvPr>
            <p:ph type="ftr" sz="quarter" idx="11"/>
          </p:nvPr>
        </p:nvSpPr>
        <p:spPr/>
        <p:txBody>
          <a:bodyPr/>
          <a:lstStyle/>
          <a:p>
            <a:r>
              <a:rPr lang="en-IN"/>
              <a:t>1</a:t>
            </a:r>
            <a:endParaRPr lang="en-IN"/>
          </a:p>
        </p:txBody>
      </p:sp>
      <p:sp>
        <p:nvSpPr>
          <p:cNvPr id="4" name="Slide Number Placeholder 3"/>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33A78F7-B1A9-442C-8B36-CA6F42F14851}" type="datetime1">
              <a:rPr lang="en-IN" smtClean="0"/>
            </a:fld>
            <a:endParaRPr lang="en-IN"/>
          </a:p>
        </p:txBody>
      </p:sp>
      <p:sp>
        <p:nvSpPr>
          <p:cNvPr id="6" name="Footer Placeholder 5"/>
          <p:cNvSpPr>
            <a:spLocks noGrp="1"/>
          </p:cNvSpPr>
          <p:nvPr>
            <p:ph type="ftr" sz="quarter" idx="11"/>
          </p:nvPr>
        </p:nvSpPr>
        <p:spPr/>
        <p:txBody>
          <a:bodyPr/>
          <a:lstStyle/>
          <a:p>
            <a:r>
              <a:rPr lang="en-IN"/>
              <a:t>1</a:t>
            </a:r>
            <a:endParaRPr lang="en-IN"/>
          </a:p>
        </p:txBody>
      </p:sp>
      <p:sp>
        <p:nvSpPr>
          <p:cNvPr id="7" name="Slide Number Placeholder 6"/>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CF126B-A302-45FA-B3AE-E66E7D044F61}" type="datetime1">
              <a:rPr lang="en-IN" smtClean="0"/>
            </a:fld>
            <a:endParaRPr lang="en-IN"/>
          </a:p>
        </p:txBody>
      </p:sp>
      <p:sp>
        <p:nvSpPr>
          <p:cNvPr id="6" name="Footer Placeholder 5"/>
          <p:cNvSpPr>
            <a:spLocks noGrp="1"/>
          </p:cNvSpPr>
          <p:nvPr>
            <p:ph type="ftr" sz="quarter" idx="11"/>
          </p:nvPr>
        </p:nvSpPr>
        <p:spPr/>
        <p:txBody>
          <a:bodyPr/>
          <a:lstStyle/>
          <a:p>
            <a:r>
              <a:rPr lang="en-IN"/>
              <a:t>1</a:t>
            </a:r>
            <a:endParaRPr lang="en-IN"/>
          </a:p>
        </p:txBody>
      </p:sp>
      <p:sp>
        <p:nvSpPr>
          <p:cNvPr id="7" name="Slide Number Placeholder 6"/>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4637196-67C9-4376-BC32-289103763553}" type="datetime1">
              <a:rPr lang="en-IN" smtClean="0"/>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IN"/>
              <a:t>1</a:t>
            </a:r>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1D928FB3-C342-46E1-B41A-5A30A04B6CC9}" type="slidenum">
              <a:rPr lang="en-IN" smtClean="0"/>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5959" y="681135"/>
            <a:ext cx="8406882" cy="1819469"/>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Dental caries detection using deep learning</a:t>
            </a:r>
            <a:br>
              <a:rPr lang="en-US" b="1" dirty="0">
                <a:solidFill>
                  <a:srgbClr val="FF0000"/>
                </a:solidFill>
                <a:latin typeface="Times New Roman" panose="02020603050405020304" pitchFamily="18" charset="0"/>
                <a:cs typeface="Times New Roman" panose="02020603050405020304" pitchFamily="18" charset="0"/>
              </a:rPr>
            </a:br>
            <a:endParaRPr lang="en-IN" b="0" dirty="0">
              <a:solidFill>
                <a:srgbClr val="FF0000"/>
              </a:solidFill>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1D928FB3-C342-46E1-B41A-5A30A04B6CC9}" type="slidenum">
              <a:rPr lang="en-IN" smtClean="0"/>
            </a:fld>
            <a:endParaRPr lang="en-IN"/>
          </a:p>
        </p:txBody>
      </p:sp>
      <p:sp>
        <p:nvSpPr>
          <p:cNvPr id="4" name="TextBox 3"/>
          <p:cNvSpPr txBox="1"/>
          <p:nvPr/>
        </p:nvSpPr>
        <p:spPr>
          <a:xfrm>
            <a:off x="7557795" y="4495959"/>
            <a:ext cx="4516017" cy="1476375"/>
          </a:xfrm>
          <a:prstGeom prst="rect">
            <a:avLst/>
          </a:prstGeom>
          <a:noFill/>
        </p:spPr>
        <p:txBody>
          <a:bodyPr wrap="square" rtlCol="0">
            <a:spAutoFit/>
          </a:bodyPr>
          <a:lstStyle/>
          <a:p>
            <a:r>
              <a:rPr lang="en-US" dirty="0"/>
              <a:t>Presented by :</a:t>
            </a:r>
            <a:endParaRPr lang="en-US" dirty="0"/>
          </a:p>
          <a:p>
            <a:pPr marL="342900" indent="-342900">
              <a:buAutoNum type="arabicPeriod"/>
            </a:pPr>
            <a:r>
              <a:rPr lang="en-US" dirty="0"/>
              <a:t>Ramavath Vinod Naik (20103045)</a:t>
            </a:r>
            <a:endParaRPr lang="en-US" dirty="0"/>
          </a:p>
          <a:p>
            <a:pPr marL="342900" indent="-342900">
              <a:buAutoNum type="arabicPeriod"/>
            </a:pPr>
            <a:r>
              <a:rPr lang="en-US" dirty="0"/>
              <a:t>Daniel </a:t>
            </a:r>
            <a:r>
              <a:rPr lang="en-US" dirty="0" err="1"/>
              <a:t>Lunginlian</a:t>
            </a:r>
            <a:r>
              <a:rPr lang="en-US" dirty="0"/>
              <a:t> (20103046)</a:t>
            </a:r>
            <a:endParaRPr lang="en-US" dirty="0"/>
          </a:p>
          <a:p>
            <a:pPr marL="342900" indent="-342900" algn="just">
              <a:buAutoNum type="arabicPeriod"/>
            </a:pPr>
            <a:r>
              <a:rPr lang="en-US" dirty="0"/>
              <a:t>Catherine </a:t>
            </a:r>
            <a:r>
              <a:rPr lang="en-US" dirty="0" err="1"/>
              <a:t>Nembiakching</a:t>
            </a:r>
            <a:r>
              <a:rPr lang="en-US" dirty="0"/>
              <a:t> (20103057)</a:t>
            </a:r>
            <a:endParaRPr lang="en-IN" dirty="0"/>
          </a:p>
        </p:txBody>
      </p:sp>
      <p:sp>
        <p:nvSpPr>
          <p:cNvPr id="5" name="TextBox 4"/>
          <p:cNvSpPr txBox="1"/>
          <p:nvPr/>
        </p:nvSpPr>
        <p:spPr>
          <a:xfrm>
            <a:off x="561958" y="4495959"/>
            <a:ext cx="3918857" cy="1477328"/>
          </a:xfrm>
          <a:prstGeom prst="rect">
            <a:avLst/>
          </a:prstGeom>
          <a:noFill/>
        </p:spPr>
        <p:txBody>
          <a:bodyPr wrap="square" rtlCol="0">
            <a:spAutoFit/>
          </a:bodyPr>
          <a:lstStyle/>
          <a:p>
            <a:r>
              <a:rPr lang="en-US" dirty="0"/>
              <a:t>Under the Supervision of :</a:t>
            </a:r>
            <a:endParaRPr lang="en-US" dirty="0"/>
          </a:p>
          <a:p>
            <a:endParaRPr lang="en-US" dirty="0"/>
          </a:p>
          <a:p>
            <a:r>
              <a:rPr lang="en-US" dirty="0"/>
              <a:t>Mr. </a:t>
            </a:r>
            <a:r>
              <a:rPr lang="en-US" dirty="0" err="1"/>
              <a:t>Sanabam</a:t>
            </a:r>
            <a:r>
              <a:rPr lang="en-US" dirty="0"/>
              <a:t> </a:t>
            </a:r>
            <a:r>
              <a:rPr lang="en-US" dirty="0" err="1"/>
              <a:t>Bineshwor</a:t>
            </a:r>
            <a:r>
              <a:rPr lang="en-US" dirty="0"/>
              <a:t> Singh</a:t>
            </a:r>
            <a:endParaRPr lang="en-US" dirty="0"/>
          </a:p>
          <a:p>
            <a:r>
              <a:rPr lang="en-US" dirty="0"/>
              <a:t>Department of Computer Science &amp; Engineering</a:t>
            </a:r>
            <a:endParaRPr lang="en-IN" dirty="0"/>
          </a:p>
        </p:txBody>
      </p:sp>
      <p:pic>
        <p:nvPicPr>
          <p:cNvPr id="6" name="Picture 5" descr="A picture containing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501" y="276739"/>
            <a:ext cx="2189316" cy="20200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80" y="1464906"/>
            <a:ext cx="11011623" cy="3480318"/>
          </a:xfrm>
        </p:spPr>
        <p:txBody>
          <a:bodyPr>
            <a:normAutofit fontScale="90000"/>
          </a:bodyPr>
          <a:lstStyle/>
          <a:p>
            <a:pPr algn="l"/>
            <a:r>
              <a:rPr lang="en-IN" altLang="en-US" sz="4000" b="0" dirty="0">
                <a:solidFill>
                  <a:schemeClr val="accent1"/>
                </a:solidFill>
                <a:latin typeface="Times New Roman" panose="02020603050405020304" pitchFamily="18" charset="0"/>
                <a:cs typeface="Times New Roman" panose="02020603050405020304" pitchFamily="18" charset="0"/>
              </a:rPr>
              <a:t>7</a:t>
            </a:r>
            <a:r>
              <a:rPr lang="en-US" sz="4000" b="0" dirty="0">
                <a:solidFill>
                  <a:schemeClr val="accent1"/>
                </a:solidFill>
                <a:latin typeface="Times New Roman" panose="02020603050405020304" pitchFamily="18" charset="0"/>
                <a:cs typeface="Times New Roman" panose="02020603050405020304" pitchFamily="18" charset="0"/>
              </a:rPr>
              <a:t>. future WORK</a:t>
            </a:r>
            <a:br>
              <a:rPr lang="en-US" sz="4000" dirty="0">
                <a:solidFill>
                  <a:schemeClr val="accent1"/>
                </a:solidFill>
                <a:latin typeface="Times New Roman" panose="02020603050405020304" pitchFamily="18" charset="0"/>
                <a:cs typeface="Times New Roman" panose="02020603050405020304" pitchFamily="18" charset="0"/>
              </a:rPr>
            </a:br>
            <a:br>
              <a:rPr lang="en-US" dirty="0"/>
            </a:br>
            <a:r>
              <a:rPr lang="en-US" sz="3600" b="0" i="1" cap="none" dirty="0">
                <a:latin typeface="Times New Roman" panose="02020603050405020304" pitchFamily="18" charset="0"/>
                <a:cs typeface="Times New Roman" panose="02020603050405020304" pitchFamily="18" charset="0"/>
              </a:rPr>
              <a:t>• </a:t>
            </a:r>
            <a:r>
              <a:rPr lang="en-US" sz="3100" b="0" i="1" cap="none" dirty="0">
                <a:effectLst/>
                <a:latin typeface="Times New Roman" panose="02020603050405020304" pitchFamily="18" charset="0"/>
                <a:cs typeface="Times New Roman" panose="02020603050405020304" pitchFamily="18" charset="0"/>
              </a:rPr>
              <a:t>Data availability and reliability</a:t>
            </a:r>
            <a:br>
              <a:rPr lang="en-US" sz="3100" b="0" i="1" cap="none" dirty="0">
                <a:effectLst/>
                <a:latin typeface="Times New Roman" panose="02020603050405020304" pitchFamily="18" charset="0"/>
                <a:cs typeface="Times New Roman" panose="02020603050405020304" pitchFamily="18" charset="0"/>
              </a:rPr>
            </a:br>
            <a:r>
              <a:rPr lang="en-US" sz="3100" b="0" i="1" cap="none" dirty="0">
                <a:effectLst/>
                <a:latin typeface="Times New Roman" panose="02020603050405020304" pitchFamily="18" charset="0"/>
                <a:cs typeface="Times New Roman" panose="02020603050405020304" pitchFamily="18" charset="0"/>
              </a:rPr>
              <a:t>• Large-Scale Dataset Construction</a:t>
            </a:r>
            <a:br>
              <a:rPr lang="en-US" sz="3100" b="0" i="1" cap="none" dirty="0">
                <a:effectLst/>
                <a:latin typeface="Times New Roman" panose="02020603050405020304" pitchFamily="18" charset="0"/>
                <a:cs typeface="Times New Roman" panose="02020603050405020304" pitchFamily="18" charset="0"/>
              </a:rPr>
            </a:br>
            <a:r>
              <a:rPr lang="en-US" sz="3100" b="0" i="1" cap="none" dirty="0">
                <a:effectLst/>
                <a:latin typeface="Times New Roman" panose="02020603050405020304" pitchFamily="18" charset="0"/>
                <a:cs typeface="Times New Roman" panose="02020603050405020304" pitchFamily="18" charset="0"/>
              </a:rPr>
              <a:t>• Fine-Grained Localization and Segmentation</a:t>
            </a:r>
            <a:br>
              <a:rPr lang="en-US" sz="3100" b="0" i="1" cap="none" dirty="0">
                <a:effectLst/>
                <a:latin typeface="Times New Roman" panose="02020603050405020304" pitchFamily="18" charset="0"/>
                <a:cs typeface="Times New Roman" panose="02020603050405020304" pitchFamily="18" charset="0"/>
              </a:rPr>
            </a:br>
            <a:r>
              <a:rPr lang="en-US" sz="3100" b="0" i="1" cap="none" dirty="0">
                <a:effectLst/>
                <a:latin typeface="Times New Roman" panose="02020603050405020304" pitchFamily="18" charset="0"/>
                <a:cs typeface="Times New Roman" panose="02020603050405020304" pitchFamily="18" charset="0"/>
              </a:rPr>
              <a:t>• Hybrid approaches</a:t>
            </a:r>
            <a:br>
              <a:rPr lang="en-US" sz="3100" b="0" i="1" cap="none" dirty="0">
                <a:effectLst/>
                <a:latin typeface="Times New Roman" panose="02020603050405020304" pitchFamily="18" charset="0"/>
                <a:cs typeface="Times New Roman" panose="02020603050405020304" pitchFamily="18" charset="0"/>
              </a:rPr>
            </a:br>
            <a:r>
              <a:rPr lang="en-US" sz="3100" b="0" i="1" cap="none" dirty="0">
                <a:effectLst/>
                <a:latin typeface="Times New Roman" panose="02020603050405020304" pitchFamily="18" charset="0"/>
                <a:cs typeface="Times New Roman" panose="02020603050405020304" pitchFamily="18" charset="0"/>
              </a:rPr>
              <a:t>• Explainable AI and Interpretability</a:t>
            </a:r>
            <a:br>
              <a:rPr lang="en-US" sz="3100" b="0" i="1" cap="none" dirty="0">
                <a:effectLst/>
                <a:latin typeface="Times New Roman" panose="02020603050405020304" pitchFamily="18" charset="0"/>
                <a:cs typeface="Times New Roman" panose="02020603050405020304" pitchFamily="18" charset="0"/>
              </a:rPr>
            </a:br>
            <a:r>
              <a:rPr lang="en-US" sz="3100" b="0" i="1" cap="none" dirty="0">
                <a:effectLst/>
                <a:latin typeface="Times New Roman" panose="02020603050405020304" pitchFamily="18" charset="0"/>
                <a:cs typeface="Times New Roman" panose="02020603050405020304" pitchFamily="18" charset="0"/>
              </a:rPr>
              <a:t>• Continual Learning and Adaptation</a:t>
            </a:r>
            <a:endParaRPr lang="en-US" sz="3100" b="0" i="1" cap="none" dirty="0">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569" y="119224"/>
            <a:ext cx="5075431" cy="918884"/>
          </a:xfrm>
        </p:spPr>
        <p:txBody>
          <a:bodyPr>
            <a:noAutofit/>
          </a:bodyPr>
          <a:lstStyle/>
          <a:p>
            <a:pPr algn="l"/>
            <a:r>
              <a:rPr lang="en-IN" altLang="en-US" sz="3600" b="0" dirty="0">
                <a:solidFill>
                  <a:schemeClr val="accent1"/>
                </a:solidFill>
                <a:latin typeface="Times New Roman" panose="02020603050405020304" pitchFamily="18" charset="0"/>
                <a:cs typeface="Times New Roman" panose="02020603050405020304" pitchFamily="18" charset="0"/>
              </a:rPr>
              <a:t>8</a:t>
            </a:r>
            <a:r>
              <a:rPr lang="en-US" sz="3600" b="0" dirty="0">
                <a:solidFill>
                  <a:schemeClr val="accent1"/>
                </a:solidFill>
                <a:latin typeface="Times New Roman" panose="02020603050405020304" pitchFamily="18" charset="0"/>
                <a:cs typeface="Times New Roman" panose="02020603050405020304" pitchFamily="18" charset="0"/>
              </a:rPr>
              <a:t>.Conclusion:</a:t>
            </a:r>
            <a:endParaRPr lang="en-IN" sz="2400" b="0" i="1" dirty="0">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D928FB3-C342-46E1-B41A-5A30A04B6CC9}" type="slidenum">
              <a:rPr lang="en-IN" smtClean="0"/>
            </a:fld>
            <a:endParaRPr lang="en-IN"/>
          </a:p>
        </p:txBody>
      </p:sp>
      <p:sp>
        <p:nvSpPr>
          <p:cNvPr id="3" name="TextBox 2"/>
          <p:cNvSpPr txBox="1"/>
          <p:nvPr/>
        </p:nvSpPr>
        <p:spPr>
          <a:xfrm>
            <a:off x="1147569" y="1038363"/>
            <a:ext cx="8957387" cy="5631180"/>
          </a:xfrm>
          <a:prstGeom prst="rect">
            <a:avLst/>
          </a:prstGeom>
          <a:noFill/>
        </p:spPr>
        <p:txBody>
          <a:bodyPr wrap="square" rtlCol="0">
            <a:spAutoFit/>
          </a:bodyPr>
          <a:lstStyle/>
          <a:p>
            <a:r>
              <a:rPr kumimoji="0" sz="2400" b="0" i="1"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The confusion matrix of our dental caries detection model demonstrates its high effectiveness. The model accurately identified a majority of both dental caries and no caries cases, with only a few misclassifications. This indicates its strong potential in reliable dental caries detection.</a:t>
            </a:r>
            <a:endParaRPr kumimoji="0" sz="2400" b="0" i="1"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a:p>
            <a:endParaRPr kumimoji="0" sz="2400" b="0" i="1"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a:p>
            <a:r>
              <a:rPr kumimoji="0" sz="2400" b="0" i="1"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The model's performance highlights its promise in supporting dental professionals by providing accurate diagnoses. However, efforts to reduce false positives will further enhance its reliability. Continued validation with diverse datasets is essential to ensure robustness and accurate results in clinical practice.</a:t>
            </a:r>
            <a:endParaRPr kumimoji="0" sz="2400" b="0" i="1"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a:p>
            <a:endParaRPr kumimoji="0" sz="2400" b="0" i="1"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a:p>
            <a:r>
              <a:rPr kumimoji="0" sz="2400" b="0" i="1"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Overall, the model shows promise in aiding dental professionals by improving patient outcomes through timely and effective treatment planning.</a:t>
            </a:r>
            <a:endParaRPr kumimoji="0" sz="2400" b="0" i="1"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2596" y="0"/>
            <a:ext cx="11579290" cy="3291840"/>
          </a:xfrm>
          <a:prstGeom prst="rect">
            <a:avLst/>
          </a:prstGeom>
          <a:noFill/>
        </p:spPr>
        <p:txBody>
          <a:bodyPr wrap="square" rtlCol="0">
            <a:spAutoFit/>
          </a:bodyPr>
          <a:lstStyle/>
          <a:p>
            <a:r>
              <a:rPr lang="en-IN" altLang="en-US" sz="4000" dirty="0">
                <a:solidFill>
                  <a:schemeClr val="accent1"/>
                </a:solidFill>
                <a:latin typeface="Times New Roman" panose="02020603050405020304" pitchFamily="18" charset="0"/>
                <a:cs typeface="Times New Roman" panose="02020603050405020304" pitchFamily="18" charset="0"/>
              </a:rPr>
              <a:t>9</a:t>
            </a:r>
            <a:r>
              <a:rPr lang="en-US" sz="4000" dirty="0">
                <a:solidFill>
                  <a:schemeClr val="accent1"/>
                </a:solidFill>
                <a:latin typeface="Times New Roman" panose="02020603050405020304" pitchFamily="18" charset="0"/>
                <a:cs typeface="Times New Roman" panose="02020603050405020304" pitchFamily="18" charset="0"/>
              </a:rPr>
              <a:t>. References:</a:t>
            </a:r>
            <a:endParaRPr lang="en-US" sz="4000" dirty="0">
              <a:solidFill>
                <a:schemeClr val="accent1"/>
              </a:solidFill>
              <a:latin typeface="Times New Roman" panose="02020603050405020304" pitchFamily="18" charset="0"/>
              <a:cs typeface="Times New Roman" panose="02020603050405020304" pitchFamily="18" charset="0"/>
            </a:endParaRPr>
          </a:p>
          <a:p>
            <a:endParaRPr lang="en-US" sz="4000" dirty="0">
              <a:solidFill>
                <a:schemeClr val="accent1"/>
              </a:solidFill>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1. </a:t>
            </a:r>
            <a:r>
              <a:rPr lang="en-US" sz="3200" dirty="0" err="1">
                <a:latin typeface="Times New Roman" panose="02020603050405020304" pitchFamily="18" charset="0"/>
                <a:cs typeface="Times New Roman" panose="02020603050405020304" pitchFamily="18" charset="0"/>
              </a:rPr>
              <a:t>Rimi</a:t>
            </a:r>
            <a:r>
              <a:rPr lang="en-US" sz="3200" dirty="0">
                <a:latin typeface="Times New Roman" panose="02020603050405020304" pitchFamily="18" charset="0"/>
                <a:cs typeface="Times New Roman" panose="02020603050405020304" pitchFamily="18" charset="0"/>
              </a:rPr>
              <a:t> I.F., Arif M.A.I., Akter S., Rahman M.R., Islam A.H.M.S., Habib M.T. Machine Learning Techniques for Dental Disease Prediction. Iran J. </a:t>
            </a:r>
            <a:r>
              <a:rPr lang="en-US" sz="3200" dirty="0" err="1">
                <a:latin typeface="Times New Roman" panose="02020603050405020304" pitchFamily="18" charset="0"/>
                <a:cs typeface="Times New Roman" panose="02020603050405020304" pitchFamily="18" charset="0"/>
              </a:rPr>
              <a:t>Comput</a:t>
            </a:r>
            <a:r>
              <a:rPr lang="en-US" sz="3200" dirty="0">
                <a:latin typeface="Times New Roman" panose="02020603050405020304" pitchFamily="18" charset="0"/>
                <a:cs typeface="Times New Roman" panose="02020603050405020304" pitchFamily="18" charset="0"/>
              </a:rPr>
              <a:t>. Sci. 2022;5:187–195. </a:t>
            </a:r>
            <a:r>
              <a:rPr lang="en-US" sz="3200" dirty="0" err="1">
                <a:latin typeface="Times New Roman" panose="02020603050405020304" pitchFamily="18" charset="0"/>
                <a:cs typeface="Times New Roman" panose="02020603050405020304" pitchFamily="18" charset="0"/>
              </a:rPr>
              <a:t>doi</a:t>
            </a:r>
            <a:r>
              <a:rPr lang="en-US" sz="3200" dirty="0">
                <a:latin typeface="Times New Roman" panose="02020603050405020304" pitchFamily="18" charset="0"/>
                <a:cs typeface="Times New Roman" panose="02020603050405020304" pitchFamily="18" charset="0"/>
              </a:rPr>
              <a:t>: 10.1007/s42044-022-00101-0. [</a:t>
            </a:r>
            <a:r>
              <a:rPr lang="en-US" sz="3200" dirty="0" err="1">
                <a:latin typeface="Times New Roman" panose="02020603050405020304" pitchFamily="18" charset="0"/>
                <a:cs typeface="Times New Roman" panose="02020603050405020304" pitchFamily="18" charset="0"/>
              </a:rPr>
              <a:t>CrossRef</a:t>
            </a:r>
            <a:r>
              <a:rPr lang="en-US" sz="3200" dirty="0">
                <a:latin typeface="Times New Roman" panose="02020603050405020304" pitchFamily="18" charset="0"/>
                <a:cs typeface="Times New Roman" panose="02020603050405020304" pitchFamily="18" charset="0"/>
              </a:rPr>
              <a:t>] [Google Scholar]</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D928FB3-C342-46E1-B41A-5A30A04B6CC9}" type="slidenum">
              <a:rPr lang="en-IN" smtClean="0"/>
            </a:fld>
            <a:endParaRPr lang="en-IN"/>
          </a:p>
        </p:txBody>
      </p:sp>
      <p:sp>
        <p:nvSpPr>
          <p:cNvPr id="5" name="TextBox 4"/>
          <p:cNvSpPr txBox="1"/>
          <p:nvPr/>
        </p:nvSpPr>
        <p:spPr>
          <a:xfrm>
            <a:off x="242596" y="3564792"/>
            <a:ext cx="11177244" cy="2062103"/>
          </a:xfrm>
          <a:prstGeom prst="rect">
            <a:avLst/>
          </a:prstGeom>
          <a:noFill/>
        </p:spPr>
        <p:txBody>
          <a:bodyPr wrap="square">
            <a:spAutoFit/>
          </a:bodyPr>
          <a:lstStyle/>
          <a:p>
            <a:r>
              <a:rPr lang="en-IN" sz="3200" dirty="0">
                <a:latin typeface="Times New Roman" panose="02020603050405020304" pitchFamily="18" charset="0"/>
                <a:cs typeface="Times New Roman" panose="02020603050405020304" pitchFamily="18" charset="0"/>
              </a:rPr>
              <a:t>2. Zhang X., Liang Y., Li W., Liu C., Gu D., Sun W., Miao L. Development and Evaluation of Deep Learning for Screening Dental Caries from Oral Photographs. Oral Dis. 2022;28:173–181. </a:t>
            </a:r>
            <a:r>
              <a:rPr lang="en-IN" sz="3200" dirty="0" err="1">
                <a:latin typeface="Times New Roman" panose="02020603050405020304" pitchFamily="18" charset="0"/>
                <a:cs typeface="Times New Roman" panose="02020603050405020304" pitchFamily="18" charset="0"/>
              </a:rPr>
              <a:t>doi</a:t>
            </a:r>
            <a:r>
              <a:rPr lang="en-IN" sz="3200" dirty="0">
                <a:latin typeface="Times New Roman" panose="02020603050405020304" pitchFamily="18" charset="0"/>
                <a:cs typeface="Times New Roman" panose="02020603050405020304" pitchFamily="18" charset="0"/>
              </a:rPr>
              <a:t>: 10.1111/odi.13735. [PubMed] [</a:t>
            </a:r>
            <a:r>
              <a:rPr lang="en-IN" sz="3200" dirty="0" err="1">
                <a:latin typeface="Times New Roman" panose="02020603050405020304" pitchFamily="18" charset="0"/>
                <a:cs typeface="Times New Roman" panose="02020603050405020304" pitchFamily="18" charset="0"/>
              </a:rPr>
              <a:t>CrossRef</a:t>
            </a:r>
            <a:r>
              <a:rPr lang="en-IN" sz="3200" dirty="0">
                <a:latin typeface="Times New Roman" panose="02020603050405020304" pitchFamily="18" charset="0"/>
                <a:cs typeface="Times New Roman" panose="02020603050405020304" pitchFamily="18" charset="0"/>
              </a:rPr>
              <a:t>] [Google Scholar]</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407" y="2401078"/>
            <a:ext cx="10353761" cy="1326321"/>
          </a:xfrm>
        </p:spPr>
        <p:txBody>
          <a:bodyPr>
            <a:normAutofit/>
          </a:bodyPr>
          <a:lstStyle/>
          <a:p>
            <a:r>
              <a:rPr lang="en-US" sz="4000" dirty="0"/>
              <a:t>Thank you</a:t>
            </a:r>
            <a:endParaRPr lang="en-IN" sz="4000" dirty="0"/>
          </a:p>
        </p:txBody>
      </p:sp>
      <p:sp>
        <p:nvSpPr>
          <p:cNvPr id="4" name="Slide Number Placeholder 3"/>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4305" y="373478"/>
            <a:ext cx="8836339" cy="4954270"/>
          </a:xfrm>
          <a:prstGeom prst="rect">
            <a:avLst/>
          </a:prstGeom>
          <a:noFill/>
        </p:spPr>
        <p:txBody>
          <a:bodyPr wrap="square" rtlCol="0">
            <a:spAutoFit/>
          </a:bodyPr>
          <a:lstStyle/>
          <a:p>
            <a:pPr indent="0">
              <a:buClr>
                <a:srgbClr val="C62324"/>
              </a:buClr>
              <a:buNone/>
            </a:pPr>
            <a:r>
              <a:rPr lang="en-US" sz="2800" dirty="0">
                <a:solidFill>
                  <a:schemeClr val="accent1"/>
                </a:solidFill>
                <a:latin typeface="Times New Roman" panose="02020603050405020304" pitchFamily="18" charset="0"/>
                <a:cs typeface="Times New Roman" panose="02020603050405020304" pitchFamily="18" charset="0"/>
              </a:rPr>
              <a:t>CONTENTS</a:t>
            </a:r>
            <a:endParaRPr lang="en-US" sz="2800" dirty="0">
              <a:solidFill>
                <a:schemeClr val="accent1"/>
              </a:solidFill>
              <a:latin typeface="Times New Roman" panose="02020603050405020304" pitchFamily="18" charset="0"/>
              <a:cs typeface="Times New Roman" panose="02020603050405020304" pitchFamily="18" charset="0"/>
            </a:endParaRPr>
          </a:p>
          <a:p>
            <a:pPr indent="0">
              <a:buClr>
                <a:srgbClr val="C62324"/>
              </a:buClr>
              <a:buNone/>
            </a:pPr>
            <a:r>
              <a:rPr lang="en-IN" altLang="en-US" sz="2400" b="1" dirty="0">
                <a:latin typeface="Times New Roman" panose="02020603050405020304" pitchFamily="18" charset="0"/>
                <a:cs typeface="Times New Roman" panose="02020603050405020304" pitchFamily="18" charset="0"/>
              </a:rPr>
              <a:t>1.</a:t>
            </a:r>
            <a:r>
              <a:rPr lang="en-US" sz="2400" b="1" dirty="0">
                <a:latin typeface="Times New Roman" panose="02020603050405020304" pitchFamily="18" charset="0"/>
                <a:cs typeface="Times New Roman" panose="02020603050405020304" pitchFamily="18" charset="0"/>
              </a:rPr>
              <a:t>INTRODUCTION</a:t>
            </a:r>
            <a:endParaRPr lang="en-US" sz="2400" b="1" dirty="0">
              <a:latin typeface="Times New Roman" panose="02020603050405020304" pitchFamily="18" charset="0"/>
              <a:cs typeface="Times New Roman" panose="02020603050405020304" pitchFamily="18" charset="0"/>
            </a:endParaRPr>
          </a:p>
          <a:p>
            <a:pPr indent="0">
              <a:buClr>
                <a:srgbClr val="C62324"/>
              </a:buClr>
              <a:buNone/>
            </a:pPr>
            <a:r>
              <a:rPr lang="en-IN" altLang="en-US" sz="2400" b="1" dirty="0">
                <a:latin typeface="Times New Roman" panose="02020603050405020304" pitchFamily="18" charset="0"/>
                <a:cs typeface="Times New Roman" panose="02020603050405020304" pitchFamily="18" charset="0"/>
              </a:rPr>
              <a:t>2.LITERATURE SURVEY</a:t>
            </a:r>
            <a:endParaRPr lang="en-US" sz="2400" b="1" dirty="0">
              <a:latin typeface="Times New Roman" panose="02020603050405020304" pitchFamily="18" charset="0"/>
              <a:cs typeface="Times New Roman" panose="02020603050405020304" pitchFamily="18" charset="0"/>
            </a:endParaRPr>
          </a:p>
          <a:p>
            <a:pPr indent="0">
              <a:buClr>
                <a:srgbClr val="C62324"/>
              </a:buClr>
              <a:buNone/>
            </a:pPr>
            <a:r>
              <a:rPr lang="en-IN" sz="2400" b="1" dirty="0">
                <a:latin typeface="Times New Roman" panose="02020603050405020304" pitchFamily="18" charset="0"/>
                <a:cs typeface="Times New Roman" panose="02020603050405020304" pitchFamily="18" charset="0"/>
              </a:rPr>
              <a:t>3.METHODOLOGY</a:t>
            </a:r>
            <a:endParaRPr lang="en-IN" sz="2400" b="1" dirty="0">
              <a:latin typeface="Times New Roman" panose="02020603050405020304" pitchFamily="18" charset="0"/>
              <a:cs typeface="Times New Roman" panose="02020603050405020304" pitchFamily="18" charset="0"/>
            </a:endParaRPr>
          </a:p>
          <a:p>
            <a:pPr indent="0">
              <a:buClr>
                <a:srgbClr val="C62324"/>
              </a:buClr>
              <a:buNone/>
            </a:pPr>
            <a:r>
              <a:rPr lang="en-IN" sz="2400" b="1" dirty="0">
                <a:latin typeface="Times New Roman" panose="02020603050405020304" pitchFamily="18" charset="0"/>
                <a:cs typeface="Times New Roman" panose="02020603050405020304" pitchFamily="18" charset="0"/>
              </a:rPr>
              <a:t>4.YOLOv8</a:t>
            </a:r>
            <a:endParaRPr lang="en-IN" sz="2400" b="1" dirty="0">
              <a:latin typeface="Times New Roman" panose="02020603050405020304" pitchFamily="18" charset="0"/>
              <a:cs typeface="Times New Roman" panose="02020603050405020304" pitchFamily="18" charset="0"/>
            </a:endParaRPr>
          </a:p>
          <a:p>
            <a:pPr indent="0">
              <a:buClr>
                <a:srgbClr val="C62324"/>
              </a:buClr>
              <a:buNone/>
            </a:pPr>
            <a:r>
              <a:rPr lang="en-IN" sz="2400" b="1" dirty="0">
                <a:latin typeface="Times New Roman" panose="02020603050405020304" pitchFamily="18" charset="0"/>
                <a:cs typeface="Times New Roman" panose="02020603050405020304" pitchFamily="18" charset="0"/>
              </a:rPr>
              <a:t>  4.1. YOLOv8 Architectute</a:t>
            </a:r>
            <a:endParaRPr lang="en-IN" sz="2400" b="1" dirty="0">
              <a:latin typeface="Times New Roman" panose="02020603050405020304" pitchFamily="18" charset="0"/>
              <a:cs typeface="Times New Roman" panose="02020603050405020304" pitchFamily="18" charset="0"/>
            </a:endParaRPr>
          </a:p>
          <a:p>
            <a:pPr indent="0">
              <a:buClr>
                <a:srgbClr val="C62324"/>
              </a:buClr>
              <a:buNone/>
            </a:pPr>
            <a:r>
              <a:rPr lang="en-IN" sz="2400" b="1" dirty="0">
                <a:latin typeface="Times New Roman" panose="02020603050405020304" pitchFamily="18" charset="0"/>
                <a:cs typeface="Times New Roman" panose="02020603050405020304" pitchFamily="18" charset="0"/>
              </a:rPr>
              <a:t>5.TRAINING BATCH</a:t>
            </a:r>
            <a:endParaRPr lang="en-IN" sz="2400" b="1" dirty="0">
              <a:latin typeface="Times New Roman" panose="02020603050405020304" pitchFamily="18" charset="0"/>
              <a:cs typeface="Times New Roman" panose="02020603050405020304" pitchFamily="18" charset="0"/>
            </a:endParaRPr>
          </a:p>
          <a:p>
            <a:pPr indent="0">
              <a:buClr>
                <a:srgbClr val="C62324"/>
              </a:buClr>
              <a:buNone/>
            </a:pPr>
            <a:r>
              <a:rPr lang="en-IN" sz="2400" b="1" dirty="0">
                <a:latin typeface="Times New Roman" panose="02020603050405020304" pitchFamily="18" charset="0"/>
                <a:cs typeface="Times New Roman" panose="02020603050405020304" pitchFamily="18" charset="0"/>
              </a:rPr>
              <a:t>6.RESULTS</a:t>
            </a:r>
            <a:endParaRPr lang="en-IN" sz="2400" b="1" dirty="0">
              <a:latin typeface="Times New Roman" panose="02020603050405020304" pitchFamily="18" charset="0"/>
              <a:cs typeface="Times New Roman" panose="02020603050405020304" pitchFamily="18" charset="0"/>
            </a:endParaRPr>
          </a:p>
          <a:p>
            <a:pPr indent="0">
              <a:buClr>
                <a:srgbClr val="C62324"/>
              </a:buClr>
              <a:buNone/>
            </a:pPr>
            <a:r>
              <a:rPr lang="en-IN" sz="2400" b="1" dirty="0">
                <a:latin typeface="Times New Roman" panose="02020603050405020304" pitchFamily="18" charset="0"/>
                <a:cs typeface="Times New Roman" panose="02020603050405020304" pitchFamily="18" charset="0"/>
              </a:rPr>
              <a:t>7.FUTURE WORK</a:t>
            </a:r>
            <a:endParaRPr lang="en-IN" sz="2400" b="1" dirty="0">
              <a:latin typeface="Times New Roman" panose="02020603050405020304" pitchFamily="18" charset="0"/>
              <a:cs typeface="Times New Roman" panose="02020603050405020304" pitchFamily="18" charset="0"/>
            </a:endParaRPr>
          </a:p>
          <a:p>
            <a:pPr indent="0">
              <a:buClr>
                <a:srgbClr val="C62324"/>
              </a:buClr>
              <a:buNone/>
            </a:pPr>
            <a:r>
              <a:rPr lang="en-IN" sz="2400" b="1" dirty="0">
                <a:latin typeface="Times New Roman" panose="02020603050405020304" pitchFamily="18" charset="0"/>
                <a:cs typeface="Times New Roman" panose="02020603050405020304" pitchFamily="18" charset="0"/>
              </a:rPr>
              <a:t>8.CONCLUSION</a:t>
            </a:r>
            <a:endParaRPr lang="en-IN" sz="2400" b="1" dirty="0">
              <a:latin typeface="Times New Roman" panose="02020603050405020304" pitchFamily="18" charset="0"/>
              <a:cs typeface="Times New Roman" panose="02020603050405020304" pitchFamily="18" charset="0"/>
            </a:endParaRPr>
          </a:p>
          <a:p>
            <a:pPr indent="0">
              <a:buClr>
                <a:srgbClr val="C62324"/>
              </a:buClr>
              <a:buNone/>
            </a:pPr>
            <a:r>
              <a:rPr lang="en-IN" sz="2400" b="1" dirty="0">
                <a:latin typeface="Times New Roman" panose="02020603050405020304" pitchFamily="18" charset="0"/>
                <a:cs typeface="Times New Roman" panose="02020603050405020304" pitchFamily="18" charset="0"/>
              </a:rPr>
              <a:t>9.REFERENCES</a:t>
            </a:r>
            <a:endParaRPr lang="en-IN" sz="2400" b="1" dirty="0">
              <a:latin typeface="Times New Roman" panose="02020603050405020304" pitchFamily="18" charset="0"/>
              <a:cs typeface="Times New Roman" panose="02020603050405020304" pitchFamily="18" charset="0"/>
            </a:endParaRPr>
          </a:p>
          <a:p>
            <a:pPr indent="0">
              <a:buClr>
                <a:srgbClr val="C62324"/>
              </a:buClr>
              <a:buNone/>
            </a:pPr>
            <a:r>
              <a:rPr lang="en-IN"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7949" y="971919"/>
            <a:ext cx="8656400" cy="1046440"/>
          </a:xfrm>
          <a:prstGeom prst="rect">
            <a:avLst/>
          </a:prstGeom>
          <a:noFill/>
        </p:spPr>
        <p:txBody>
          <a:bodyPr wrap="square" rtlCol="0">
            <a:spAutoFit/>
          </a:bodyPr>
          <a:lstStyle/>
          <a:p>
            <a:pPr algn="ctr"/>
            <a:r>
              <a:rPr lang="en-US" sz="4400" dirty="0">
                <a:solidFill>
                  <a:schemeClr val="accent1"/>
                </a:solidFill>
                <a:latin typeface="Times New Roman" panose="02020603050405020304" pitchFamily="18" charset="0"/>
                <a:cs typeface="Times New Roman" panose="02020603050405020304" pitchFamily="18" charset="0"/>
              </a:rPr>
              <a:t>1.INTRODUCTION</a:t>
            </a:r>
            <a:endParaRPr lang="en-US" sz="4400" dirty="0">
              <a:solidFill>
                <a:schemeClr val="accent1"/>
              </a:solidFill>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12"/>
          </p:nvPr>
        </p:nvSpPr>
        <p:spPr/>
        <p:txBody>
          <a:bodyPr/>
          <a:lstStyle/>
          <a:p>
            <a:fld id="{1D928FB3-C342-46E1-B41A-5A30A04B6CC9}" type="slidenum">
              <a:rPr lang="en-IN" smtClean="0"/>
            </a:fld>
            <a:endParaRPr lang="en-IN"/>
          </a:p>
        </p:txBody>
      </p:sp>
      <p:sp>
        <p:nvSpPr>
          <p:cNvPr id="3" name="TextBox 2"/>
          <p:cNvSpPr txBox="1"/>
          <p:nvPr/>
        </p:nvSpPr>
        <p:spPr>
          <a:xfrm>
            <a:off x="1477949" y="2161986"/>
            <a:ext cx="9547122" cy="2677656"/>
          </a:xfrm>
          <a:prstGeom prst="rect">
            <a:avLst/>
          </a:prstGeom>
          <a:noFill/>
        </p:spPr>
        <p:txBody>
          <a:bodyPr wrap="square" rtlCol="0">
            <a:spAutoFit/>
          </a:bodyPr>
          <a:lstStyle/>
          <a:p>
            <a:r>
              <a:rPr lang="en-US" sz="2800" b="0" i="0" dirty="0">
                <a:solidFill>
                  <a:srgbClr val="0D0D0D"/>
                </a:solidFill>
                <a:effectLst/>
                <a:latin typeface="Times New Roman" panose="02020603050405020304" pitchFamily="18" charset="0"/>
                <a:cs typeface="Times New Roman" panose="02020603050405020304" pitchFamily="18" charset="0"/>
              </a:rPr>
              <a:t>In the previous presentation, we provided an overview of the project, delving into topics such as deep learning, convolutional neural networks (CNNs), and the advantages and disadvantages of various methods. In today's presentation, our focus will be on the model selected for caries detection and the partial improvements achieved in recent days: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a:t>1</a:t>
            </a:r>
            <a:endParaRPr lang="en-IN"/>
          </a:p>
        </p:txBody>
      </p:sp>
      <p:sp>
        <p:nvSpPr>
          <p:cNvPr id="3" name="Slide Number Placeholder 2"/>
          <p:cNvSpPr>
            <a:spLocks noGrp="1"/>
          </p:cNvSpPr>
          <p:nvPr>
            <p:ph type="sldNum" sz="quarter" idx="12"/>
          </p:nvPr>
        </p:nvSpPr>
        <p:spPr/>
        <p:txBody>
          <a:bodyPr/>
          <a:lstStyle/>
          <a:p>
            <a:fld id="{1D928FB3-C342-46E1-B41A-5A30A04B6CC9}" type="slidenum">
              <a:rPr lang="en-IN" smtClean="0"/>
            </a:fld>
            <a:endParaRPr lang="en-IN"/>
          </a:p>
        </p:txBody>
      </p:sp>
      <p:sp>
        <p:nvSpPr>
          <p:cNvPr id="4" name="Text Box 3"/>
          <p:cNvSpPr txBox="1"/>
          <p:nvPr/>
        </p:nvSpPr>
        <p:spPr>
          <a:xfrm>
            <a:off x="3145155" y="97790"/>
            <a:ext cx="6096000" cy="1137285"/>
          </a:xfrm>
          <a:prstGeom prst="rect">
            <a:avLst/>
          </a:prstGeom>
          <a:noFill/>
        </p:spPr>
        <p:txBody>
          <a:bodyPr wrap="square" rtlCol="0" anchor="t">
            <a:spAutoFit/>
          </a:bodyPr>
          <a:lstStyle/>
          <a:p>
            <a:pPr algn="ctr"/>
            <a:r>
              <a:rPr lang="en-IN" altLang="en-US" sz="4400" dirty="0">
                <a:solidFill>
                  <a:schemeClr val="accent1"/>
                </a:solidFill>
                <a:latin typeface="Times New Roman" panose="02020603050405020304" pitchFamily="18" charset="0"/>
                <a:cs typeface="Times New Roman" panose="02020603050405020304" pitchFamily="18" charset="0"/>
                <a:sym typeface="+mn-ea"/>
              </a:rPr>
              <a:t>2.Literature Survey</a:t>
            </a:r>
            <a:endParaRPr lang="en-US" sz="4400" dirty="0">
              <a:solidFill>
                <a:schemeClr val="accent1"/>
              </a:solidFill>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sym typeface="+mn-ea"/>
            </a:endParaRPr>
          </a:p>
        </p:txBody>
      </p:sp>
      <p:sp>
        <p:nvSpPr>
          <p:cNvPr id="5" name="Text Box 4"/>
          <p:cNvSpPr txBox="1"/>
          <p:nvPr/>
        </p:nvSpPr>
        <p:spPr>
          <a:xfrm>
            <a:off x="845185" y="821055"/>
            <a:ext cx="10422255" cy="4674870"/>
          </a:xfrm>
          <a:prstGeom prst="rect">
            <a:avLst/>
          </a:prstGeom>
          <a:noFill/>
        </p:spPr>
        <p:txBody>
          <a:bodyPr wrap="square" rtlCol="0" anchor="t" anchorCtr="0">
            <a:noAutofit/>
          </a:bodyPr>
          <a:lstStyle/>
          <a:p>
            <a:pPr marL="285750" indent="-285750" algn="just">
              <a:buFont typeface="Wingdings" panose="05000000000000000000" pitchFamily="2" charset="2"/>
              <a:buChar char="ü"/>
            </a:pPr>
            <a:r>
              <a:rPr lang="en-IN" altLang="en-US" sz="1400" b="1" dirty="0">
                <a:latin typeface="Times New Roman" panose="02020603050405020304" pitchFamily="18" charset="0"/>
                <a:cs typeface="Times New Roman" panose="02020603050405020304" pitchFamily="18" charset="0"/>
                <a:sym typeface="+mn-ea"/>
              </a:rPr>
              <a:t>Andras Horvath et al. (2019) proposed CNN architectures (subpixel network and U-net) for enhancing 2D cone-beam CT image resolution of ex vivo teeth, outperforming reconstruction-based super-resolution methods. Abdolvahab Ehsani Rad et al. (2018) introduced a segmentation methodology using morphological data and neural networks for efficient tooth segmentation, achieving a high detection accuracy of 98%.</a:t>
            </a: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r>
              <a:rPr lang="en-IN" altLang="en-US" sz="1400" b="1" dirty="0">
                <a:latin typeface="Times New Roman" panose="02020603050405020304" pitchFamily="18" charset="0"/>
                <a:cs typeface="Times New Roman" panose="02020603050405020304" pitchFamily="18" charset="0"/>
                <a:sym typeface="+mn-ea"/>
              </a:rPr>
              <a:t>Nima Karimian et al. (2018) applied deep CNNs to oral tissue classification in OCT imaging, demonstrating its effectiveness in identifying tissue densities. Olaf Ronneberger et al. (2015) presented a U-shaped CNN model for automatic dental X-ray segmentation with high accuracy in identifying enamel, dentin, and pulp.</a:t>
            </a: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r>
              <a:rPr lang="en-IN" altLang="en-US" sz="1400" b="1" dirty="0">
                <a:latin typeface="Times New Roman" panose="02020603050405020304" pitchFamily="18" charset="0"/>
                <a:cs typeface="Times New Roman" panose="02020603050405020304" pitchFamily="18" charset="0"/>
                <a:sym typeface="+mn-ea"/>
              </a:rPr>
              <a:t>Angelino et al. (2017) developed a near-infrared diode imaging system for detecting teeth decay, albeit with accuracy limitations. Joonhyang Choi et al. (2018) reported an automated decay detection system using CNNs and refinement modules, achieving early-stage decay identification.</a:t>
            </a: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r>
              <a:rPr lang="en-IN" altLang="en-US" sz="1400" b="1" dirty="0">
                <a:latin typeface="Times New Roman" panose="02020603050405020304" pitchFamily="18" charset="0"/>
                <a:cs typeface="Times New Roman" panose="02020603050405020304" pitchFamily="18" charset="0"/>
                <a:sym typeface="+mn-ea"/>
              </a:rPr>
              <a:t>Shashikant Patil et al. (2019) utilized AI techniques for decay detection, emphasizing the effectiveness of science and neural network algorithms. Laura A Zanell Calzada et al. (2018) proposed a dense artificial neural network for classifying dental subjects, achieving significant accuracy in distinguishing decay presence from absence.</a:t>
            </a: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r>
              <a:rPr lang="en-IN" altLang="en-US" sz="1400" b="1" dirty="0">
                <a:latin typeface="Times New Roman" panose="02020603050405020304" pitchFamily="18" charset="0"/>
                <a:cs typeface="Times New Roman" panose="02020603050405020304" pitchFamily="18" charset="0"/>
                <a:sym typeface="+mn-ea"/>
              </a:rPr>
              <a:t>Casalegno et al. (2019) employed a CNN for machine-controlled detection and localization of dental lesions, demonstrating promising results for tooth decay detection. Prajapati et al. (2017) explored CNNs for dental disease classification with encouraging accuracy using a small labeled dataset.</a:t>
            </a: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endParaRPr lang="en-IN" altLang="en-US" sz="1400" b="1" dirty="0">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ü"/>
            </a:pPr>
            <a:r>
              <a:rPr lang="en-IN" altLang="en-US" sz="1400" b="1" dirty="0">
                <a:latin typeface="Times New Roman" panose="02020603050405020304" pitchFamily="18" charset="0"/>
                <a:cs typeface="Times New Roman" panose="02020603050405020304" pitchFamily="18" charset="0"/>
                <a:sym typeface="+mn-ea"/>
              </a:rPr>
              <a:t>Geetha et al. (2020) developed a diagnostic system using neural networks achieving 97.1% accuracy in tooth decay diagnosis. Moutselos et al. (2019) utilized Mask R-CNN to detect decay on occlusal surfaces across a 7-class scale, discussing potential improvements for better classification.</a:t>
            </a:r>
            <a:endParaRPr lang="en-IN" altLang="en-US" sz="1400" b="1"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0334" y="208594"/>
            <a:ext cx="9890449" cy="1198880"/>
          </a:xfrm>
          <a:prstGeom prst="rect">
            <a:avLst/>
          </a:prstGeom>
          <a:noFill/>
        </p:spPr>
        <p:txBody>
          <a:bodyPr wrap="square" rtlCol="0">
            <a:spAutoFit/>
          </a:bodyPr>
          <a:lstStyle/>
          <a:p>
            <a:pPr algn="ctr"/>
            <a:r>
              <a:rPr lang="en-IN" sz="3600" dirty="0">
                <a:solidFill>
                  <a:schemeClr val="accent1"/>
                </a:solidFill>
                <a:latin typeface="Times New Roman" panose="02020603050405020304" pitchFamily="18" charset="0"/>
                <a:cs typeface="Times New Roman" panose="02020603050405020304" pitchFamily="18" charset="0"/>
              </a:rPr>
              <a:t>3</a:t>
            </a:r>
            <a:r>
              <a:rPr lang="en-US" sz="3600" dirty="0">
                <a:solidFill>
                  <a:schemeClr val="accent1"/>
                </a:solidFill>
                <a:latin typeface="Times New Roman" panose="02020603050405020304" pitchFamily="18" charset="0"/>
                <a:cs typeface="Times New Roman" panose="02020603050405020304" pitchFamily="18" charset="0"/>
              </a:rPr>
              <a:t>.METHODOLOGY</a:t>
            </a:r>
            <a:endParaRPr lang="en-US" sz="3600" dirty="0">
              <a:solidFill>
                <a:schemeClr val="accent1"/>
              </a:solidFill>
              <a:latin typeface="Times New Roman" panose="02020603050405020304" pitchFamily="18" charset="0"/>
              <a:cs typeface="Times New Roman" panose="02020603050405020304" pitchFamily="18" charset="0"/>
            </a:endParaRPr>
          </a:p>
          <a:p>
            <a:pPr algn="ctr"/>
            <a:endParaRPr lang="en-IN" sz="3600" dirty="0">
              <a:latin typeface="Times New Roman" panose="02020603050405020304" pitchFamily="18" charset="0"/>
              <a:cs typeface="Times New Roman" panose="02020603050405020304" pitchFamily="18" charset="0"/>
            </a:endParaRPr>
          </a:p>
        </p:txBody>
      </p:sp>
      <p:pic>
        <p:nvPicPr>
          <p:cNvPr id="2050" name="Picture 2" descr="Diagnostics | Free Full-Text | An Explainable Deep Learning Model to ..."/>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56522" y="1184988"/>
            <a:ext cx="9890449" cy="42640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95369" y="5449077"/>
            <a:ext cx="89947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Fig5      :Process of Dental caries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D928FB3-C342-46E1-B41A-5A30A04B6CC9}" type="slidenum">
              <a:rPr lang="en-IN" smtClean="0"/>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ooter Placeholder 1"/>
          <p:cNvSpPr>
            <a:spLocks noGrp="1"/>
          </p:cNvSpPr>
          <p:nvPr>
            <p:ph type="ftr" sz="quarter" idx="11"/>
          </p:nvPr>
        </p:nvSpPr>
        <p:spPr/>
        <p:txBody>
          <a:bodyPr/>
          <a:p>
            <a:r>
              <a:rPr lang="en-IN"/>
              <a:t>1</a:t>
            </a:r>
            <a:endParaRPr lang="en-IN"/>
          </a:p>
        </p:txBody>
      </p:sp>
      <p:sp>
        <p:nvSpPr>
          <p:cNvPr id="3" name="Slide Number Placeholder 2"/>
          <p:cNvSpPr>
            <a:spLocks noGrp="1"/>
          </p:cNvSpPr>
          <p:nvPr>
            <p:ph type="sldNum" sz="quarter" idx="12"/>
          </p:nvPr>
        </p:nvSpPr>
        <p:spPr/>
        <p:txBody>
          <a:bodyPr/>
          <a:p>
            <a:fld id="{1D928FB3-C342-46E1-B41A-5A30A04B6CC9}" type="slidenum">
              <a:rPr lang="en-IN" smtClean="0"/>
            </a:fld>
            <a:endParaRPr lang="en-IN"/>
          </a:p>
        </p:txBody>
      </p:sp>
      <p:sp>
        <p:nvSpPr>
          <p:cNvPr id="4" name="Text Box 3"/>
          <p:cNvSpPr txBox="1"/>
          <p:nvPr/>
        </p:nvSpPr>
        <p:spPr>
          <a:xfrm>
            <a:off x="1002030" y="582930"/>
            <a:ext cx="2410460" cy="842645"/>
          </a:xfrm>
          <a:prstGeom prst="rect">
            <a:avLst/>
          </a:prstGeom>
          <a:noFill/>
        </p:spPr>
        <p:txBody>
          <a:bodyPr wrap="square" rtlCol="0">
            <a:noAutofit/>
          </a:bodyPr>
          <a:p>
            <a:pPr algn="ctr"/>
            <a:r>
              <a:rPr lang="en-IN" altLang="en-US" sz="3200">
                <a:solidFill>
                  <a:schemeClr val="bg1"/>
                </a:solidFill>
              </a:rPr>
              <a:t>4.YOLOv8</a:t>
            </a:r>
            <a:endParaRPr lang="en-IN" altLang="en-US" sz="3200">
              <a:solidFill>
                <a:schemeClr val="bg1"/>
              </a:solidFill>
            </a:endParaRPr>
          </a:p>
        </p:txBody>
      </p:sp>
      <p:sp>
        <p:nvSpPr>
          <p:cNvPr id="5" name="Text Box 4"/>
          <p:cNvSpPr txBox="1"/>
          <p:nvPr/>
        </p:nvSpPr>
        <p:spPr>
          <a:xfrm>
            <a:off x="984250" y="1616710"/>
            <a:ext cx="9324975" cy="3699510"/>
          </a:xfrm>
          <a:prstGeom prst="rect">
            <a:avLst/>
          </a:prstGeom>
          <a:noFill/>
        </p:spPr>
        <p:txBody>
          <a:bodyPr wrap="square" rtlCol="0">
            <a:noAutofit/>
          </a:bodyPr>
          <a:p>
            <a:r>
              <a:rPr lang="en-US" sz="3200">
                <a:latin typeface="Times New Roman" panose="02020603050405020304" pitchFamily="18" charset="0"/>
                <a:cs typeface="Times New Roman" panose="02020603050405020304" pitchFamily="18" charset="0"/>
              </a:rPr>
              <a:t>YOLOv8 is a new state-of-the-art computer vision model built by Ultralytics, the creators of YOLOv5. The YOLOv8 model contains out-of-the-box support for object detection, classification, and segmentation tasks, accessible through a Python package as well as a command line interface.</a:t>
            </a:r>
            <a:endParaRPr lang="en-US" sz="320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ooter Placeholder 1"/>
          <p:cNvSpPr>
            <a:spLocks noGrp="1"/>
          </p:cNvSpPr>
          <p:nvPr>
            <p:ph type="ftr" sz="quarter" idx="11"/>
          </p:nvPr>
        </p:nvSpPr>
        <p:spPr/>
        <p:txBody>
          <a:bodyPr/>
          <a:p>
            <a:r>
              <a:rPr lang="en-IN"/>
              <a:t>1</a:t>
            </a:r>
            <a:endParaRPr lang="en-IN"/>
          </a:p>
        </p:txBody>
      </p:sp>
      <p:sp>
        <p:nvSpPr>
          <p:cNvPr id="3" name="Slide Number Placeholder 2"/>
          <p:cNvSpPr>
            <a:spLocks noGrp="1"/>
          </p:cNvSpPr>
          <p:nvPr>
            <p:ph type="sldNum" sz="quarter" idx="12"/>
          </p:nvPr>
        </p:nvSpPr>
        <p:spPr/>
        <p:txBody>
          <a:bodyPr/>
          <a:p>
            <a:fld id="{1D928FB3-C342-46E1-B41A-5A30A04B6CC9}" type="slidenum">
              <a:rPr lang="en-IN" smtClean="0"/>
            </a:fld>
            <a:endParaRPr lang="en-IN"/>
          </a:p>
        </p:txBody>
      </p:sp>
      <p:pic>
        <p:nvPicPr>
          <p:cNvPr id="100" name="Picture 99"/>
          <p:cNvPicPr/>
          <p:nvPr/>
        </p:nvPicPr>
        <p:blipFill>
          <a:blip r:embed="rId1"/>
          <a:stretch>
            <a:fillRect/>
          </a:stretch>
        </p:blipFill>
        <p:spPr>
          <a:xfrm>
            <a:off x="1094740" y="795020"/>
            <a:ext cx="7433945" cy="5556250"/>
          </a:xfrm>
          <a:prstGeom prst="rect">
            <a:avLst/>
          </a:prstGeom>
          <a:noFill/>
          <a:ln w="9525">
            <a:noFill/>
          </a:ln>
        </p:spPr>
      </p:pic>
      <p:sp>
        <p:nvSpPr>
          <p:cNvPr id="4" name="Text Box 3"/>
          <p:cNvSpPr txBox="1"/>
          <p:nvPr/>
        </p:nvSpPr>
        <p:spPr>
          <a:xfrm>
            <a:off x="986155" y="220980"/>
            <a:ext cx="6064885" cy="574040"/>
          </a:xfrm>
          <a:prstGeom prst="rect">
            <a:avLst/>
          </a:prstGeom>
          <a:noFill/>
        </p:spPr>
        <p:txBody>
          <a:bodyPr wrap="square" rtlCol="0">
            <a:noAutofit/>
          </a:bodyPr>
          <a:p>
            <a:r>
              <a:rPr lang="en-IN" altLang="en-US" sz="2800">
                <a:solidFill>
                  <a:schemeClr val="bg1"/>
                </a:solidFill>
                <a:latin typeface="Times New Roman" panose="02020603050405020304" pitchFamily="18" charset="0"/>
                <a:cs typeface="Times New Roman" panose="02020603050405020304" pitchFamily="18" charset="0"/>
              </a:rPr>
              <a:t>4.1 YOLOv8 Architecture</a:t>
            </a:r>
            <a:endParaRPr lang="en-IN" altLang="en-US" sz="28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ooter Placeholder 1"/>
          <p:cNvSpPr>
            <a:spLocks noGrp="1"/>
          </p:cNvSpPr>
          <p:nvPr>
            <p:ph type="ftr" sz="quarter" idx="11"/>
          </p:nvPr>
        </p:nvSpPr>
        <p:spPr/>
        <p:txBody>
          <a:bodyPr/>
          <a:p>
            <a:r>
              <a:rPr lang="en-IN"/>
              <a:t>1</a:t>
            </a:r>
            <a:endParaRPr lang="en-IN"/>
          </a:p>
        </p:txBody>
      </p:sp>
      <p:sp>
        <p:nvSpPr>
          <p:cNvPr id="3" name="Slide Number Placeholder 2"/>
          <p:cNvSpPr>
            <a:spLocks noGrp="1"/>
          </p:cNvSpPr>
          <p:nvPr>
            <p:ph type="sldNum" sz="quarter" idx="12"/>
          </p:nvPr>
        </p:nvSpPr>
        <p:spPr/>
        <p:txBody>
          <a:bodyPr/>
          <a:p>
            <a:fld id="{1D928FB3-C342-46E1-B41A-5A30A04B6CC9}" type="slidenum">
              <a:rPr lang="en-IN" smtClean="0"/>
            </a:fld>
            <a:endParaRPr lang="en-IN"/>
          </a:p>
        </p:txBody>
      </p:sp>
      <p:sp>
        <p:nvSpPr>
          <p:cNvPr id="4" name="Text Box 3"/>
          <p:cNvSpPr txBox="1"/>
          <p:nvPr/>
        </p:nvSpPr>
        <p:spPr>
          <a:xfrm>
            <a:off x="810895" y="641985"/>
            <a:ext cx="9335770" cy="645160"/>
          </a:xfrm>
          <a:prstGeom prst="rect">
            <a:avLst/>
          </a:prstGeom>
          <a:noFill/>
        </p:spPr>
        <p:txBody>
          <a:bodyPr wrap="square" rtlCol="0">
            <a:spAutoFit/>
          </a:bodyPr>
          <a:p>
            <a:r>
              <a:rPr lang="en-IN" altLang="en-US" sz="3600">
                <a:solidFill>
                  <a:schemeClr val="bg1"/>
                </a:solidFill>
                <a:latin typeface="Times New Roman" panose="02020603050405020304" pitchFamily="18" charset="0"/>
                <a:cs typeface="Times New Roman" panose="02020603050405020304" pitchFamily="18" charset="0"/>
              </a:rPr>
              <a:t>5.TRAINING BATCH</a:t>
            </a:r>
            <a:endParaRPr lang="en-IN" altLang="en-US" sz="3600">
              <a:solidFill>
                <a:schemeClr val="bg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905510" y="1287145"/>
            <a:ext cx="9904730" cy="50438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ooter Placeholder 1"/>
          <p:cNvSpPr>
            <a:spLocks noGrp="1"/>
          </p:cNvSpPr>
          <p:nvPr>
            <p:ph type="ftr" sz="quarter" idx="11"/>
          </p:nvPr>
        </p:nvSpPr>
        <p:spPr/>
        <p:txBody>
          <a:bodyPr/>
          <a:p>
            <a:r>
              <a:rPr lang="en-IN"/>
              <a:t>1</a:t>
            </a:r>
            <a:endParaRPr lang="en-IN"/>
          </a:p>
        </p:txBody>
      </p:sp>
      <p:sp>
        <p:nvSpPr>
          <p:cNvPr id="3" name="Slide Number Placeholder 2"/>
          <p:cNvSpPr>
            <a:spLocks noGrp="1"/>
          </p:cNvSpPr>
          <p:nvPr>
            <p:ph type="sldNum" sz="quarter" idx="12"/>
          </p:nvPr>
        </p:nvSpPr>
        <p:spPr/>
        <p:txBody>
          <a:bodyPr/>
          <a:p>
            <a:fld id="{1D928FB3-C342-46E1-B41A-5A30A04B6CC9}" type="slidenum">
              <a:rPr lang="en-IN" smtClean="0"/>
            </a:fld>
            <a:endParaRPr lang="en-IN"/>
          </a:p>
        </p:txBody>
      </p:sp>
      <p:sp>
        <p:nvSpPr>
          <p:cNvPr id="4" name="Text Box 3"/>
          <p:cNvSpPr txBox="1"/>
          <p:nvPr/>
        </p:nvSpPr>
        <p:spPr>
          <a:xfrm>
            <a:off x="691515" y="534670"/>
            <a:ext cx="2726055" cy="583565"/>
          </a:xfrm>
          <a:prstGeom prst="rect">
            <a:avLst/>
          </a:prstGeom>
          <a:noFill/>
        </p:spPr>
        <p:txBody>
          <a:bodyPr wrap="square" rtlCol="0">
            <a:spAutoFit/>
          </a:bodyPr>
          <a:p>
            <a:r>
              <a:rPr lang="en-IN" altLang="en-US" sz="3200">
                <a:solidFill>
                  <a:schemeClr val="bg1"/>
                </a:solidFill>
                <a:latin typeface="Times New Roman" panose="02020603050405020304" pitchFamily="18" charset="0"/>
                <a:cs typeface="Times New Roman" panose="02020603050405020304" pitchFamily="18" charset="0"/>
              </a:rPr>
              <a:t>6.RESULT</a:t>
            </a:r>
            <a:endParaRPr lang="en-IN" altLang="en-US" sz="3200">
              <a:solidFill>
                <a:schemeClr val="bg1"/>
              </a:solidFill>
              <a:latin typeface="Times New Roman" panose="02020603050405020304" pitchFamily="18" charset="0"/>
              <a:cs typeface="Times New Roman" panose="02020603050405020304" pitchFamily="18" charset="0"/>
            </a:endParaRPr>
          </a:p>
        </p:txBody>
      </p:sp>
      <p:pic>
        <p:nvPicPr>
          <p:cNvPr id="6" name="Picture 5" descr="C:\Users\dgxym\Downloads\G-13 Dental Caries Detection Project\confusion Matrix.jpgconfusion Matrix"/>
          <p:cNvPicPr>
            <a:picLocks noChangeAspect="1"/>
          </p:cNvPicPr>
          <p:nvPr/>
        </p:nvPicPr>
        <p:blipFill>
          <a:blip r:embed="rId1"/>
          <a:srcRect t="-2393" b="1915"/>
          <a:stretch>
            <a:fillRect/>
          </a:stretch>
        </p:blipFill>
        <p:spPr>
          <a:xfrm>
            <a:off x="2886075" y="1118235"/>
            <a:ext cx="5701030" cy="5332095"/>
          </a:xfrm>
          <a:prstGeom prst="rect">
            <a:avLst/>
          </a:prstGeom>
        </p:spPr>
      </p:pic>
    </p:spTree>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0</TotalTime>
  <Words>4610</Words>
  <Application>WPS Presentation</Application>
  <PresentationFormat>Widescreen</PresentationFormat>
  <Paragraphs>115</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SimSun</vt:lpstr>
      <vt:lpstr>Wingdings</vt:lpstr>
      <vt:lpstr>Wingdings 3</vt:lpstr>
      <vt:lpstr>Times New Roman</vt:lpstr>
      <vt:lpstr>Century Gothic</vt:lpstr>
      <vt:lpstr>Microsoft YaHei</vt:lpstr>
      <vt:lpstr>Arial Unicode MS</vt:lpstr>
      <vt:lpstr>Calibri</vt:lpstr>
      <vt:lpstr>Slice</vt:lpstr>
      <vt:lpstr>Dental caries detection using deep learning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 future WORK  • In this project we apply a deep learning algorithm to detect dental cavity.  • We will be applying Yolo a deep learning algorithm to predict the highest accuracy. • Detect its presence without the need of a number of consultations from different doctors.</vt:lpstr>
      <vt:lpstr>8.Conclusion:</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Dental caries detection using deep learning &amp;</dc:title>
  <dc:creator>pavan kumar</dc:creator>
  <cp:lastModifiedBy>dgxym</cp:lastModifiedBy>
  <cp:revision>18</cp:revision>
  <dcterms:created xsi:type="dcterms:W3CDTF">2023-12-03T08:53:00Z</dcterms:created>
  <dcterms:modified xsi:type="dcterms:W3CDTF">2024-05-28T19:44:51Z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C61F9A08304348B3AD04D78244AB6057_13</vt:lpwstr>
  </property>
  <property fmtid="{D5CDD505-2E9C-101B-9397-08002B2CF9AE}" pid="3" name="KSOProductBuildVer">
    <vt:lpwstr>1033-12.2.0.16909</vt:lpwstr>
  </property>
</Properties>
</file>